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tif" ContentType="image/tif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1"/>
  </p:notesMasterIdLst>
  <p:sldIdLst>
    <p:sldId id="626" r:id="rId2"/>
    <p:sldId id="642" r:id="rId3"/>
    <p:sldId id="637" r:id="rId4"/>
    <p:sldId id="639" r:id="rId5"/>
    <p:sldId id="636" r:id="rId6"/>
    <p:sldId id="629" r:id="rId7"/>
    <p:sldId id="630" r:id="rId8"/>
    <p:sldId id="641" r:id="rId9"/>
    <p:sldId id="640" r:id="rId10"/>
    <p:sldId id="549" r:id="rId11"/>
    <p:sldId id="631" r:id="rId12"/>
    <p:sldId id="638" r:id="rId13"/>
    <p:sldId id="643" r:id="rId14"/>
    <p:sldId id="644" r:id="rId15"/>
    <p:sldId id="633" r:id="rId16"/>
    <p:sldId id="634" r:id="rId17"/>
    <p:sldId id="635" r:id="rId18"/>
    <p:sldId id="607" r:id="rId19"/>
    <p:sldId id="574" r:id="rId20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7B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27"/>
    <p:restoredTop sz="92813" autoAdjust="0"/>
  </p:normalViewPr>
  <p:slideViewPr>
    <p:cSldViewPr>
      <p:cViewPr>
        <p:scale>
          <a:sx n="100" d="100"/>
          <a:sy n="100" d="100"/>
        </p:scale>
        <p:origin x="344" y="2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4B565B5-1CF4-BD4D-B0E3-4210D09BDA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1166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2BF74E-1FD1-5145-A517-3652CF664147}" type="slidenum">
              <a:rPr lang="en-US"/>
              <a:pPr/>
              <a:t>2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92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9E521-A0F2-4BEE-9E69-F0E720F7797A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838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8EA9D-9C7F-6F4C-A88B-7E1957D006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518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E8281F-773C-104C-9967-9C08BE3D77DB}" type="slidenum">
              <a:rPr lang="en-US"/>
              <a:pPr/>
              <a:t>11</a:t>
            </a:fld>
            <a:endParaRPr lang="en-US"/>
          </a:p>
        </p:txBody>
      </p:sp>
      <p:sp>
        <p:nvSpPr>
          <p:cNvPr id="583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4175" y="687388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4341813"/>
            <a:ext cx="5032375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7151" tIns="43576" rIns="87151" bIns="4357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53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85F0D1-510A-6C41-9C3A-9EC9C55FCDBC}" type="slidenum">
              <a:rPr lang="sv-SE"/>
              <a:pPr/>
              <a:t>12</a:t>
            </a:fld>
            <a:endParaRPr lang="sv-SE"/>
          </a:p>
        </p:txBody>
      </p:sp>
      <p:sp>
        <p:nvSpPr>
          <p:cNvPr id="3123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301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BAA6FC-7A7D-6B49-A5BD-D0B2E987E2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979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CC4C5D-F129-2F4D-9075-D25E271EAC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879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911D4C-6A79-444B-8B36-9C3993AB1A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12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ECE5F2-3880-FE4E-B6CE-DDE278692A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36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B55409-8398-754C-86A3-0178783965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133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6D4418-C334-FC45-AC08-43391DDBE8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637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5F33BE-28BE-3544-9208-16BBC62763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028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78732D-EC44-DE49-BBF8-6E8A7BE7CD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229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F140C5-3D45-EB4B-80CE-F270A0B786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766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3DBDE8-9E85-6944-928D-47035D3386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66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DEA862-FF34-114A-9317-C6DA89A357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047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A1B56F4-8AA3-9F45-A8D8-AC653E98341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t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457200"/>
            <a:ext cx="8890000" cy="5930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08368" y="6310303"/>
            <a:ext cx="12202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ABC News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27648" y="620688"/>
            <a:ext cx="6778394" cy="120032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Calibri Bold" charset="0"/>
              </a:rPr>
              <a:t>GLOBAL</a:t>
            </a:r>
            <a:r>
              <a:rPr lang="en-US" sz="3600" b="1" dirty="0" smtClean="0">
                <a:solidFill>
                  <a:schemeClr val="bg1"/>
                </a:solidFill>
                <a:latin typeface="Calibri Bold" charset="0"/>
              </a:rPr>
              <a:t> CHANGE, TIPPING POINTS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Calibri Bold" charset="0"/>
              </a:rPr>
              <a:t>AND HOTHOUSE EARTH</a:t>
            </a:r>
            <a:endParaRPr lang="en-US" sz="3600" b="1" dirty="0">
              <a:solidFill>
                <a:schemeClr val="bg1"/>
              </a:solidFill>
              <a:latin typeface="Calibri Bold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12094" y="5648583"/>
            <a:ext cx="4012766" cy="83099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 Bold" charset="0"/>
              </a:rPr>
              <a:t>Will Steffen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Calibri Bold" charset="0"/>
              </a:rPr>
              <a:t>Australian National University</a:t>
            </a:r>
            <a:endParaRPr lang="en-US" b="1" dirty="0">
              <a:solidFill>
                <a:schemeClr val="bg1"/>
              </a:solidFill>
              <a:latin typeface="Calibri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1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0560" y="1311281"/>
            <a:ext cx="6237312" cy="1229320"/>
          </a:xfrm>
        </p:spPr>
        <p:txBody>
          <a:bodyPr>
            <a:norm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  <a:latin typeface="Tahoma" charset="0"/>
              </a:rPr>
              <a:t>Temperature rise: </a:t>
            </a:r>
            <a:br>
              <a:rPr lang="en-US" sz="2700" dirty="0">
                <a:solidFill>
                  <a:schemeClr val="bg1"/>
                </a:solidFill>
                <a:latin typeface="Tahoma" charset="0"/>
              </a:rPr>
            </a:br>
            <a:r>
              <a:rPr lang="en-US" sz="2400" dirty="0">
                <a:solidFill>
                  <a:schemeClr val="bg1"/>
                </a:solidFill>
                <a:latin typeface="Tahoma" charset="0"/>
              </a:rPr>
              <a:t>Beyond the envelope of natural variability!</a:t>
            </a:r>
            <a:endParaRPr lang="en-AU" sz="24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698" y="3909892"/>
            <a:ext cx="6137910" cy="128587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9012634" y="3918924"/>
            <a:ext cx="48110" cy="25375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9082262" y="3408113"/>
            <a:ext cx="130860" cy="46857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319553" y="5493588"/>
            <a:ext cx="17171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solidFill>
                  <a:schemeClr val="bg1"/>
                </a:solidFill>
                <a:latin typeface="Tahoma Bold"/>
              </a:rPr>
              <a:t>Summerhayes</a:t>
            </a:r>
            <a:r>
              <a:rPr lang="en-US" sz="1200" b="1" dirty="0">
                <a:solidFill>
                  <a:schemeClr val="bg1"/>
                </a:solidFill>
                <a:latin typeface="Tahoma Bold"/>
              </a:rPr>
              <a:t> 2015</a:t>
            </a:r>
          </a:p>
        </p:txBody>
      </p:sp>
      <p:sp>
        <p:nvSpPr>
          <p:cNvPr id="3" name="Oval 2"/>
          <p:cNvSpPr/>
          <p:nvPr/>
        </p:nvSpPr>
        <p:spPr>
          <a:xfrm>
            <a:off x="8698348" y="3171865"/>
            <a:ext cx="792087" cy="1207419"/>
          </a:xfrm>
          <a:prstGeom prst="ellipse">
            <a:avLst/>
          </a:prstGeom>
          <a:solidFill>
            <a:srgbClr val="FF0000">
              <a:alpha val="14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extBox 3"/>
          <p:cNvSpPr txBox="1"/>
          <p:nvPr/>
        </p:nvSpPr>
        <p:spPr>
          <a:xfrm>
            <a:off x="8178120" y="2671660"/>
            <a:ext cx="235513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>
                <a:solidFill>
                  <a:srgbClr val="FF0000"/>
                </a:solidFill>
              </a:rPr>
              <a:t>Human influence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15043" y="364687"/>
            <a:ext cx="73132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</a:rPr>
              <a:t>An Earth System Perspective</a:t>
            </a:r>
          </a:p>
        </p:txBody>
      </p:sp>
    </p:spTree>
    <p:extLst>
      <p:ext uri="{BB962C8B-B14F-4D97-AF65-F5344CB8AC3E}">
        <p14:creationId xmlns:p14="http://schemas.microsoft.com/office/powerpoint/2010/main" val="192908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3267075" y="1271589"/>
            <a:ext cx="61341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AU">
              <a:latin typeface="Times New Roman" charset="0"/>
            </a:endParaRPr>
          </a:p>
          <a:p>
            <a:pPr algn="ctr"/>
            <a:endParaRPr lang="en-US" sz="3200">
              <a:latin typeface="Times New Roman" charset="0"/>
            </a:endParaRPr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2209803" y="152401"/>
            <a:ext cx="75195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000"/>
              <a:t>Implications of accelerating climate change</a:t>
            </a:r>
            <a:endParaRPr lang="en-US" sz="3600"/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2639616" y="356659"/>
            <a:ext cx="694157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IPCC temperature projections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011701" y="6237313"/>
            <a:ext cx="1138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ahoma Bold"/>
              </a:rPr>
              <a:t>IPCC 2013</a:t>
            </a:r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3359026" y="1268804"/>
            <a:ext cx="5502755" cy="482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2895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ChangeArrowheads="1"/>
          </p:cNvSpPr>
          <p:nvPr/>
        </p:nvSpPr>
        <p:spPr bwMode="auto">
          <a:xfrm>
            <a:off x="1981200" y="381000"/>
            <a:ext cx="533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sv-SE" sz="4400">
              <a:solidFill>
                <a:schemeClr val="tx2"/>
              </a:solidFill>
            </a:endParaRPr>
          </a:p>
        </p:txBody>
      </p:sp>
      <p:grpSp>
        <p:nvGrpSpPr>
          <p:cNvPr id="311299" name="Group 3"/>
          <p:cNvGrpSpPr>
            <a:grpSpLocks/>
          </p:cNvGrpSpPr>
          <p:nvPr/>
        </p:nvGrpSpPr>
        <p:grpSpPr bwMode="auto">
          <a:xfrm>
            <a:off x="5018658" y="-76199"/>
            <a:ext cx="5519738" cy="6477000"/>
            <a:chOff x="2208" y="51"/>
            <a:chExt cx="3477" cy="4080"/>
          </a:xfrm>
        </p:grpSpPr>
        <p:grpSp>
          <p:nvGrpSpPr>
            <p:cNvPr id="311300" name="Group 4"/>
            <p:cNvGrpSpPr>
              <a:grpSpLocks/>
            </p:cNvGrpSpPr>
            <p:nvPr/>
          </p:nvGrpSpPr>
          <p:grpSpPr bwMode="auto">
            <a:xfrm>
              <a:off x="2208" y="51"/>
              <a:ext cx="2548" cy="4080"/>
              <a:chOff x="2208" y="51"/>
              <a:chExt cx="2548" cy="4080"/>
            </a:xfrm>
          </p:grpSpPr>
          <p:grpSp>
            <p:nvGrpSpPr>
              <p:cNvPr id="311301" name="Group 5"/>
              <p:cNvGrpSpPr>
                <a:grpSpLocks/>
              </p:cNvGrpSpPr>
              <p:nvPr/>
            </p:nvGrpSpPr>
            <p:grpSpPr bwMode="auto">
              <a:xfrm>
                <a:off x="2208" y="51"/>
                <a:ext cx="2117" cy="4080"/>
                <a:chOff x="2208" y="51"/>
                <a:chExt cx="2117" cy="4080"/>
              </a:xfrm>
            </p:grpSpPr>
            <p:pic>
              <p:nvPicPr>
                <p:cNvPr id="311302" name="Picture 6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08" y="144"/>
                  <a:ext cx="1923" cy="398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11303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106" y="2247"/>
                  <a:ext cx="197" cy="2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sz="1800">
                      <a:solidFill>
                        <a:schemeClr val="bg1"/>
                      </a:solidFill>
                    </a:rPr>
                    <a:t>2</a:t>
                  </a:r>
                  <a:endParaRPr lang="en-US" sz="2800"/>
                </a:p>
              </p:txBody>
            </p:sp>
            <p:sp>
              <p:nvSpPr>
                <p:cNvPr id="311304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4113" y="1147"/>
                  <a:ext cx="197" cy="2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sz="1800">
                      <a:solidFill>
                        <a:schemeClr val="bg1"/>
                      </a:solidFill>
                    </a:rPr>
                    <a:t>4</a:t>
                  </a:r>
                  <a:endParaRPr lang="en-US" sz="2800"/>
                </a:p>
              </p:txBody>
            </p:sp>
            <p:sp>
              <p:nvSpPr>
                <p:cNvPr id="311305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4114" y="1664"/>
                  <a:ext cx="197" cy="2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sz="1800">
                      <a:solidFill>
                        <a:schemeClr val="bg1"/>
                      </a:solidFill>
                    </a:rPr>
                    <a:t>3</a:t>
                  </a:r>
                  <a:endParaRPr lang="en-US" sz="2800"/>
                </a:p>
              </p:txBody>
            </p:sp>
            <p:sp>
              <p:nvSpPr>
                <p:cNvPr id="311306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4128" y="591"/>
                  <a:ext cx="197" cy="2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sz="1800">
                      <a:solidFill>
                        <a:schemeClr val="bg1"/>
                      </a:solidFill>
                    </a:rPr>
                    <a:t>5</a:t>
                  </a:r>
                  <a:endParaRPr lang="en-US" sz="2800"/>
                </a:p>
              </p:txBody>
            </p:sp>
            <p:sp>
              <p:nvSpPr>
                <p:cNvPr id="311307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4089" y="51"/>
                  <a:ext cx="197" cy="2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sz="1800">
                      <a:solidFill>
                        <a:schemeClr val="bg1"/>
                      </a:solidFill>
                    </a:rPr>
                    <a:t>6</a:t>
                  </a:r>
                  <a:endParaRPr lang="en-US" sz="2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1308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4105" y="2807"/>
                  <a:ext cx="197" cy="2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sz="1800">
                      <a:solidFill>
                        <a:schemeClr val="bg1"/>
                      </a:solidFill>
                    </a:rPr>
                    <a:t>1</a:t>
                  </a:r>
                  <a:endParaRPr lang="en-US" sz="2800"/>
                </a:p>
              </p:txBody>
            </p:sp>
            <p:sp>
              <p:nvSpPr>
                <p:cNvPr id="311309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4112" y="3322"/>
                  <a:ext cx="197" cy="2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sz="1800">
                      <a:solidFill>
                        <a:schemeClr val="bg1"/>
                      </a:solidFill>
                    </a:rPr>
                    <a:t>0</a:t>
                  </a:r>
                  <a:endParaRPr lang="en-US" sz="2800"/>
                </a:p>
              </p:txBody>
            </p:sp>
          </p:grpSp>
          <p:sp>
            <p:nvSpPr>
              <p:cNvPr id="311310" name="Text Box 14"/>
              <p:cNvSpPr txBox="1">
                <a:spLocks noChangeArrowheads="1"/>
              </p:cNvSpPr>
              <p:nvPr/>
            </p:nvSpPr>
            <p:spPr bwMode="auto">
              <a:xfrm rot="16200000">
                <a:off x="3688" y="1808"/>
                <a:ext cx="1729" cy="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sz="1800">
                    <a:solidFill>
                      <a:schemeClr val="bg1"/>
                    </a:solidFill>
                  </a:rPr>
                  <a:t>Global  Temperature (°C)</a:t>
                </a:r>
              </a:p>
            </p:txBody>
          </p:sp>
        </p:grpSp>
        <p:sp>
          <p:nvSpPr>
            <p:cNvPr id="311311" name="Text Box 15"/>
            <p:cNvSpPr txBox="1">
              <a:spLocks noChangeArrowheads="1"/>
            </p:cNvSpPr>
            <p:nvPr/>
          </p:nvSpPr>
          <p:spPr bwMode="auto">
            <a:xfrm>
              <a:off x="4160" y="814"/>
              <a:ext cx="1525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Tahoma" charset="0"/>
                </a:rPr>
                <a:t>IPCC Projections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Tahoma" charset="0"/>
                </a:rPr>
                <a:t>2100 AD</a:t>
              </a:r>
            </a:p>
          </p:txBody>
        </p:sp>
      </p:grpSp>
      <p:sp>
        <p:nvSpPr>
          <p:cNvPr id="311325" name="Text Box 29"/>
          <p:cNvSpPr txBox="1">
            <a:spLocks noChangeArrowheads="1"/>
          </p:cNvSpPr>
          <p:nvPr/>
        </p:nvSpPr>
        <p:spPr bwMode="auto">
          <a:xfrm>
            <a:off x="1828802" y="608016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sv-SE"/>
          </a:p>
        </p:txBody>
      </p:sp>
      <p:sp>
        <p:nvSpPr>
          <p:cNvPr id="311328" name="Text Box 32"/>
          <p:cNvSpPr txBox="1">
            <a:spLocks noChangeArrowheads="1"/>
          </p:cNvSpPr>
          <p:nvPr/>
        </p:nvSpPr>
        <p:spPr bwMode="auto">
          <a:xfrm>
            <a:off x="3143677" y="260653"/>
            <a:ext cx="407034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ahoma" charset="0"/>
              </a:rPr>
              <a:t>Earth System moves to a new </a:t>
            </a:r>
          </a:p>
          <a:p>
            <a:r>
              <a:rPr lang="en-US" sz="2000" b="1" dirty="0">
                <a:solidFill>
                  <a:schemeClr val="bg1"/>
                </a:solidFill>
                <a:latin typeface="Tahoma" charset="0"/>
              </a:rPr>
              <a:t>state? Severe challenge to</a:t>
            </a:r>
          </a:p>
          <a:p>
            <a:r>
              <a:rPr lang="en-US" sz="2000" b="1" dirty="0">
                <a:solidFill>
                  <a:schemeClr val="bg1"/>
                </a:solidFill>
                <a:latin typeface="Tahoma" charset="0"/>
              </a:rPr>
              <a:t>contemporary </a:t>
            </a:r>
            <a:r>
              <a:rPr lang="en-US" sz="2000" b="1" dirty="0" err="1">
                <a:solidFill>
                  <a:schemeClr val="bg1"/>
                </a:solidFill>
                <a:latin typeface="Tahoma" charset="0"/>
              </a:rPr>
              <a:t>civilisation</a:t>
            </a:r>
            <a:r>
              <a:rPr lang="en-US" sz="2000" b="1" dirty="0">
                <a:solidFill>
                  <a:schemeClr val="bg1"/>
                </a:solidFill>
                <a:latin typeface="Tahoma" charset="0"/>
              </a:rPr>
              <a:t>. </a:t>
            </a:r>
          </a:p>
          <a:p>
            <a:r>
              <a:rPr lang="en-US" sz="2000" b="1" dirty="0">
                <a:solidFill>
                  <a:schemeClr val="bg1"/>
                </a:solidFill>
                <a:latin typeface="Tahoma" charset="0"/>
              </a:rPr>
              <a:t>Possible collapse?</a:t>
            </a:r>
            <a:endParaRPr lang="en-US" dirty="0">
              <a:solidFill>
                <a:schemeClr val="bg1"/>
              </a:solidFill>
              <a:latin typeface="Tahoma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7608168" y="4941168"/>
            <a:ext cx="504056" cy="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11329" name="Line 33"/>
          <p:cNvSpPr>
            <a:spLocks noChangeShapeType="1"/>
          </p:cNvSpPr>
          <p:nvPr/>
        </p:nvSpPr>
        <p:spPr bwMode="auto">
          <a:xfrm>
            <a:off x="6816080" y="1100810"/>
            <a:ext cx="936104" cy="239961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32" name="Text Box 36"/>
          <p:cNvSpPr txBox="1">
            <a:spLocks noChangeArrowheads="1"/>
          </p:cNvSpPr>
          <p:nvPr/>
        </p:nvSpPr>
        <p:spPr bwMode="auto">
          <a:xfrm>
            <a:off x="5652946" y="6093026"/>
            <a:ext cx="197682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 dirty="0" err="1">
                <a:solidFill>
                  <a:schemeClr val="bg1"/>
                </a:solidFill>
                <a:latin typeface="Tahoma Bold"/>
              </a:rPr>
              <a:t>Summerhayes</a:t>
            </a:r>
            <a:r>
              <a:rPr lang="en-US" sz="1400" b="1" dirty="0">
                <a:solidFill>
                  <a:schemeClr val="bg1"/>
                </a:solidFill>
                <a:latin typeface="Tahoma Bold"/>
              </a:rPr>
              <a:t> 2015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15334" y="3712876"/>
            <a:ext cx="1822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ahoma Bold"/>
              </a:rPr>
              <a:t>Paris targets</a:t>
            </a:r>
            <a:endParaRPr lang="en-US" sz="2000" b="1" dirty="0">
              <a:solidFill>
                <a:schemeClr val="bg1"/>
              </a:solidFill>
              <a:latin typeface="Tahoma Bold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6661591" y="3909054"/>
            <a:ext cx="837263" cy="3877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4596" y="4702002"/>
            <a:ext cx="5773121" cy="130053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7498853" y="4408489"/>
            <a:ext cx="181323" cy="56718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567093" y="5321303"/>
            <a:ext cx="576583" cy="3238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7214021" y="2710783"/>
            <a:ext cx="1203475" cy="1315839"/>
          </a:xfrm>
          <a:prstGeom prst="rect">
            <a:avLst/>
          </a:prstGeom>
          <a:solidFill>
            <a:srgbClr val="FFFF00">
              <a:alpha val="2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522914" y="3054383"/>
            <a:ext cx="870095" cy="200055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404833" y="2854328"/>
            <a:ext cx="2118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Tipping Points?</a:t>
            </a:r>
          </a:p>
        </p:txBody>
      </p:sp>
      <p:sp>
        <p:nvSpPr>
          <p:cNvPr id="3" name="Up Arrow 2"/>
          <p:cNvSpPr/>
          <p:nvPr/>
        </p:nvSpPr>
        <p:spPr bwMode="auto">
          <a:xfrm>
            <a:off x="7327233" y="1440015"/>
            <a:ext cx="484632" cy="1236260"/>
          </a:xfrm>
          <a:prstGeom prst="up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0255" y="2081896"/>
            <a:ext cx="2491388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b="1" dirty="0">
                <a:solidFill>
                  <a:schemeClr val="bg1"/>
                </a:solidFill>
              </a:rPr>
              <a:t>Current trajectory</a:t>
            </a:r>
            <a:endParaRPr lang="en-US" sz="2133" b="1" dirty="0">
              <a:solidFill>
                <a:schemeClr val="bg1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6624227" y="2399632"/>
            <a:ext cx="1141924" cy="256485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6930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328" grpId="0"/>
      <p:bldP spid="311329" grpId="0" animBg="1"/>
      <p:bldP spid="4" grpId="0"/>
      <p:bldP spid="27" grpId="0" animBg="1"/>
      <p:bldP spid="2" grpId="0"/>
      <p:bldP spid="3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tipping poin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16" y="66675"/>
            <a:ext cx="10095229" cy="7005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5383530" y="4657726"/>
            <a:ext cx="52125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b="1" i="1" dirty="0">
                <a:latin typeface="Tahoma Bold" charset="0"/>
              </a:rPr>
              <a:t>Huber, </a:t>
            </a:r>
            <a:r>
              <a:rPr lang="en-US" altLang="en-US" sz="1400" b="1" i="1" dirty="0" err="1">
                <a:latin typeface="Tahoma Bold" charset="0"/>
              </a:rPr>
              <a:t>Lenton</a:t>
            </a:r>
            <a:r>
              <a:rPr lang="en-US" altLang="en-US" sz="1400" b="1" i="1" dirty="0">
                <a:latin typeface="Tahoma Bold" charset="0"/>
              </a:rPr>
              <a:t>, and </a:t>
            </a:r>
            <a:r>
              <a:rPr lang="en-US" altLang="en-US" sz="1400" b="1" i="1" dirty="0" err="1">
                <a:latin typeface="Tahoma Bold" charset="0"/>
              </a:rPr>
              <a:t>Schellnhuber</a:t>
            </a:r>
            <a:r>
              <a:rPr lang="en-US" altLang="en-US" sz="1400" b="1" i="1" dirty="0">
                <a:latin typeface="Tahoma Bold" charset="0"/>
              </a:rPr>
              <a:t>, in Richardson et al. 2011 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2500313" y="38101"/>
            <a:ext cx="70254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latin typeface="Arial" charset="0"/>
              </a:rPr>
              <a:t>Tipping Elements in the Earth System</a:t>
            </a:r>
          </a:p>
        </p:txBody>
      </p:sp>
      <p:sp>
        <p:nvSpPr>
          <p:cNvPr id="5" name="Oval 4"/>
          <p:cNvSpPr/>
          <p:nvPr/>
        </p:nvSpPr>
        <p:spPr>
          <a:xfrm>
            <a:off x="3987800" y="2311400"/>
            <a:ext cx="914400" cy="914400"/>
          </a:xfrm>
          <a:prstGeom prst="ellipse">
            <a:avLst/>
          </a:pr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16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719736" y="2208276"/>
            <a:ext cx="2232248" cy="1224136"/>
          </a:xfrm>
          <a:prstGeom prst="ellipse">
            <a:avLst/>
          </a:prstGeom>
          <a:solidFill>
            <a:srgbClr val="00B050">
              <a:alpha val="26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white"/>
                </a:solidFill>
                <a:latin typeface="Arial"/>
              </a:rPr>
              <a:t>Amazon forest</a:t>
            </a:r>
          </a:p>
        </p:txBody>
      </p:sp>
      <p:sp>
        <p:nvSpPr>
          <p:cNvPr id="3" name="Oval 2"/>
          <p:cNvSpPr/>
          <p:nvPr/>
        </p:nvSpPr>
        <p:spPr>
          <a:xfrm>
            <a:off x="7351587" y="2208276"/>
            <a:ext cx="2304256" cy="1224136"/>
          </a:xfrm>
          <a:prstGeom prst="ellipse">
            <a:avLst/>
          </a:prstGeom>
          <a:solidFill>
            <a:srgbClr val="FFC00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white"/>
                </a:solidFill>
                <a:latin typeface="Arial"/>
              </a:rPr>
              <a:t>Savanna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white"/>
                </a:solidFill>
                <a:latin typeface="Arial"/>
              </a:rPr>
              <a:t>Dry forest</a:t>
            </a:r>
          </a:p>
        </p:txBody>
      </p:sp>
      <p:cxnSp>
        <p:nvCxnSpPr>
          <p:cNvPr id="5" name="Straight Arrow Connector 4"/>
          <p:cNvCxnSpPr>
            <a:stCxn id="2" idx="6"/>
            <a:endCxn id="3" idx="2"/>
          </p:cNvCxnSpPr>
          <p:nvPr/>
        </p:nvCxnSpPr>
        <p:spPr>
          <a:xfrm>
            <a:off x="5951985" y="2820344"/>
            <a:ext cx="1399603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711624" y="1196753"/>
            <a:ext cx="0" cy="225821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711624" y="1196752"/>
            <a:ext cx="1368152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079776" y="1196753"/>
            <a:ext cx="0" cy="103407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919536" y="3454966"/>
            <a:ext cx="1656184" cy="1054155"/>
          </a:xfrm>
          <a:prstGeom prst="ellipse">
            <a:avLst/>
          </a:prstGeom>
          <a:solidFill>
            <a:srgbClr val="0070C0">
              <a:alpha val="26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white"/>
                </a:solidFill>
                <a:latin typeface="Arial"/>
              </a:rPr>
              <a:t>Ocean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799856" y="1196753"/>
            <a:ext cx="0" cy="1034077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799856" y="1196752"/>
            <a:ext cx="576064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5375920" y="1196753"/>
            <a:ext cx="0" cy="1034077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503713" y="155679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white"/>
                </a:solidFill>
                <a:latin typeface="Arial" pitchFamily="-123" charset="0"/>
                <a:ea typeface="ＭＳ Ｐゴシック" pitchFamily="-123" charset="-128"/>
              </a:rPr>
              <a:t>50%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764723" y="152912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white"/>
                </a:solidFill>
                <a:latin typeface="Arial" pitchFamily="-123" charset="0"/>
                <a:ea typeface="ＭＳ Ｐゴシック" pitchFamily="-123" charset="-128"/>
              </a:rPr>
              <a:t>50%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67330" y="2423930"/>
            <a:ext cx="1168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white"/>
                </a:solidFill>
                <a:latin typeface="Arial" pitchFamily="-123" charset="0"/>
                <a:ea typeface="ＭＳ Ｐゴシック" pitchFamily="-123" charset="-128"/>
              </a:rPr>
              <a:t>Dieback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90034" y="2896261"/>
            <a:ext cx="654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white"/>
                </a:solidFill>
                <a:latin typeface="Arial" pitchFamily="-123" charset="0"/>
                <a:ea typeface="ＭＳ Ｐゴシック" pitchFamily="-123" charset="-128"/>
              </a:rPr>
              <a:t>Fire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919537" y="4983806"/>
            <a:ext cx="40639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white"/>
                </a:solidFill>
                <a:latin typeface="Arial" pitchFamily="-123" charset="0"/>
                <a:ea typeface="ＭＳ Ｐゴシック" pitchFamily="-123" charset="-128"/>
              </a:rPr>
              <a:t>Climate change: change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white"/>
                </a:solidFill>
                <a:latin typeface="Arial" pitchFamily="-123" charset="0"/>
                <a:ea typeface="ＭＳ Ｐゴシック" pitchFamily="-123" charset="-128"/>
              </a:rPr>
              <a:t>in ocean/</a:t>
            </a:r>
            <a:r>
              <a:rPr lang="en-US" sz="2400" b="1" dirty="0" err="1">
                <a:solidFill>
                  <a:prstClr val="white"/>
                </a:solidFill>
                <a:latin typeface="Arial" pitchFamily="-123" charset="0"/>
                <a:ea typeface="ＭＳ Ｐゴシック" pitchFamily="-123" charset="-128"/>
              </a:rPr>
              <a:t>atmos</a:t>
            </a:r>
            <a:r>
              <a:rPr lang="en-US" sz="2400" b="1" dirty="0">
                <a:solidFill>
                  <a:prstClr val="white"/>
                </a:solidFill>
                <a:latin typeface="Arial" pitchFamily="-123" charset="0"/>
                <a:ea typeface="ＭＳ Ｐゴシック" pitchFamily="-123" charset="-128"/>
              </a:rPr>
              <a:t> circulation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white"/>
                </a:solidFill>
                <a:latin typeface="Arial" pitchFamily="-123" charset="0"/>
                <a:ea typeface="ＭＳ Ｐゴシック" pitchFamily="-123" charset="-128"/>
              </a:rPr>
              <a:t>       reduced rainfall;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white"/>
                </a:solidFill>
                <a:latin typeface="Arial" pitchFamily="-123" charset="0"/>
                <a:ea typeface="ＭＳ Ｐゴシック" pitchFamily="-123" charset="-128"/>
              </a:rPr>
              <a:t>increased drought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2063552" y="6021288"/>
            <a:ext cx="432048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2855640" y="2510524"/>
            <a:ext cx="1368152" cy="2473282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648765" y="5003514"/>
            <a:ext cx="39982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white"/>
                </a:solidFill>
                <a:latin typeface="Arial" pitchFamily="-123" charset="0"/>
                <a:ea typeface="ＭＳ Ｐゴシック" pitchFamily="-123" charset="-128"/>
              </a:rPr>
              <a:t>Deforestation: conversion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white"/>
                </a:solidFill>
                <a:latin typeface="Arial" pitchFamily="-123" charset="0"/>
                <a:ea typeface="ＭＳ Ｐゴシック" pitchFamily="-123" charset="-128"/>
              </a:rPr>
              <a:t>to cropland or pasture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white"/>
                </a:solidFill>
                <a:latin typeface="Arial" pitchFamily="-123" charset="0"/>
                <a:ea typeface="ＭＳ Ｐゴシック" pitchFamily="-123" charset="-128"/>
              </a:rPr>
              <a:t>reduced evaporation and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white"/>
                </a:solidFill>
                <a:latin typeface="Arial" pitchFamily="-123" charset="0"/>
                <a:ea typeface="ＭＳ Ｐゴシック" pitchFamily="-123" charset="-128"/>
              </a:rPr>
              <a:t>water recycling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flipH="1" flipV="1">
            <a:off x="5591944" y="3432412"/>
            <a:ext cx="1872208" cy="1551394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9912425" y="5589240"/>
            <a:ext cx="544613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999657" y="253595"/>
            <a:ext cx="6451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white"/>
                </a:solidFill>
                <a:latin typeface="Arial" pitchFamily="-123" charset="0"/>
                <a:ea typeface="ＭＳ Ｐゴシック" pitchFamily="-123" charset="-128"/>
              </a:rPr>
              <a:t>The Amazon </a:t>
            </a:r>
            <a:r>
              <a:rPr lang="en-US" sz="3600" b="1">
                <a:solidFill>
                  <a:prstClr val="white"/>
                </a:solidFill>
                <a:latin typeface="Arial" pitchFamily="-123" charset="0"/>
                <a:ea typeface="ＭＳ Ｐゴシック" pitchFamily="-123" charset="-128"/>
              </a:rPr>
              <a:t>tipping element</a:t>
            </a:r>
          </a:p>
        </p:txBody>
      </p:sp>
    </p:spTree>
    <p:extLst>
      <p:ext uri="{BB962C8B-B14F-4D97-AF65-F5344CB8AC3E}">
        <p14:creationId xmlns:p14="http://schemas.microsoft.com/office/powerpoint/2010/main" val="43217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/>
      <p:bldP spid="28" grpId="0"/>
      <p:bldP spid="31" grpId="0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32" y="1340768"/>
            <a:ext cx="6552728" cy="46407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5721" y="260648"/>
            <a:ext cx="45612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</a:rPr>
              <a:t>Tipping Cascades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56345" y="5984405"/>
            <a:ext cx="3454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Source: J. Donges and R. Winkelmann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                in Steffen et al. 2018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63133" y="2636912"/>
            <a:ext cx="8642815" cy="138499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Moderate risk of ‘large scale singular events’ (e.g., tipping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p</a:t>
            </a:r>
            <a:r>
              <a:rPr lang="en-US" b="1" dirty="0" smtClean="0">
                <a:solidFill>
                  <a:schemeClr val="bg1"/>
                </a:solidFill>
              </a:rPr>
              <a:t>oints) at 1</a:t>
            </a:r>
            <a:r>
              <a:rPr lang="en-US" b="1" baseline="30000" dirty="0" smtClean="0">
                <a:solidFill>
                  <a:schemeClr val="bg1"/>
                </a:solidFill>
              </a:rPr>
              <a:t>o</a:t>
            </a:r>
            <a:r>
              <a:rPr lang="en-US" b="1" dirty="0" smtClean="0">
                <a:solidFill>
                  <a:schemeClr val="bg1"/>
                </a:solidFill>
              </a:rPr>
              <a:t>C and </a:t>
            </a:r>
            <a:r>
              <a:rPr lang="en-US" b="1" dirty="0" smtClean="0">
                <a:solidFill>
                  <a:schemeClr val="bg1"/>
                </a:solidFill>
              </a:rPr>
              <a:t>moderate-high </a:t>
            </a:r>
            <a:r>
              <a:rPr lang="en-US" b="1" dirty="0" smtClean="0">
                <a:solidFill>
                  <a:schemeClr val="bg1"/>
                </a:solidFill>
              </a:rPr>
              <a:t>risk at 2.5</a:t>
            </a:r>
            <a:r>
              <a:rPr lang="en-US" b="1" baseline="30000" dirty="0" smtClean="0">
                <a:solidFill>
                  <a:schemeClr val="bg1"/>
                </a:solidFill>
              </a:rPr>
              <a:t>o</a:t>
            </a:r>
            <a:r>
              <a:rPr lang="en-US" b="1" dirty="0" smtClean="0">
                <a:solidFill>
                  <a:schemeClr val="bg1"/>
                </a:solidFill>
              </a:rPr>
              <a:t>C of warming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pPr algn="r"/>
            <a:r>
              <a:rPr lang="en-US" sz="1200" b="1" dirty="0" smtClean="0">
                <a:solidFill>
                  <a:schemeClr val="bg1"/>
                </a:solidFill>
              </a:rPr>
              <a:t>IPCC SR1.5 (2018)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12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400" y="1130300"/>
            <a:ext cx="8394700" cy="52941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51801" y="6413501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>
                <a:solidFill>
                  <a:schemeClr val="bg1"/>
                </a:solidFill>
              </a:rPr>
              <a:t>Lenton</a:t>
            </a:r>
            <a:r>
              <a:rPr lang="en-US" sz="1800" b="1" dirty="0">
                <a:solidFill>
                  <a:schemeClr val="bg1"/>
                </a:solidFill>
              </a:rPr>
              <a:t> et al. </a:t>
            </a:r>
            <a:r>
              <a:rPr lang="en-US" sz="1800" b="1" dirty="0" smtClean="0">
                <a:solidFill>
                  <a:schemeClr val="bg1"/>
                </a:solidFill>
              </a:rPr>
              <a:t>2019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06800" y="228601"/>
            <a:ext cx="5434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Global Tipping Cascade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1832" y="3160842"/>
            <a:ext cx="9712915" cy="181588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“If damaging tipping cascades can occur and a global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tipping point cannot be ruled out, then this is an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existential threat to civilization. No amount of economic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cost-benefit analysis is going to help </a:t>
            </a:r>
            <a:r>
              <a:rPr lang="en-US" sz="2800" b="1">
                <a:solidFill>
                  <a:schemeClr val="bg1"/>
                </a:solidFill>
              </a:rPr>
              <a:t>us.”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8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021996"/>
            <a:ext cx="8712968" cy="55972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39019" y="116632"/>
            <a:ext cx="64883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Earth </a:t>
            </a:r>
            <a:r>
              <a:rPr lang="en-US" sz="4000" b="1">
                <a:solidFill>
                  <a:schemeClr val="bg1"/>
                </a:solidFill>
              </a:rPr>
              <a:t>System Trajectories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88289" y="6165305"/>
            <a:ext cx="16946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Steffen et al. 2018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048328" y="3429000"/>
            <a:ext cx="1287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Current</a:t>
            </a:r>
          </a:p>
          <a:p>
            <a:r>
              <a:rPr lang="en-US" sz="1800" b="1" dirty="0" smtClean="0"/>
              <a:t>Trajectory</a:t>
            </a:r>
            <a:endParaRPr lang="en-US" sz="1800" b="1" dirty="0"/>
          </a:p>
        </p:txBody>
      </p:sp>
      <p:cxnSp>
        <p:nvCxnSpPr>
          <p:cNvPr id="7" name="Straight Arrow Connector 6"/>
          <p:cNvCxnSpPr>
            <a:stCxn id="5" idx="1"/>
          </p:cNvCxnSpPr>
          <p:nvPr/>
        </p:nvCxnSpPr>
        <p:spPr bwMode="auto">
          <a:xfrm flipH="1" flipV="1">
            <a:off x="8040216" y="3717032"/>
            <a:ext cx="1008112" cy="3513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9249340" y="4312404"/>
            <a:ext cx="1133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Tipping</a:t>
            </a:r>
          </a:p>
          <a:p>
            <a:r>
              <a:rPr lang="en-US" sz="1800" b="1" dirty="0" smtClean="0"/>
              <a:t>Cascade</a:t>
            </a:r>
            <a:endParaRPr lang="en-US" sz="1800" b="1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 flipV="1">
            <a:off x="8544272" y="4581128"/>
            <a:ext cx="705068" cy="5172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4133146" y="2516703"/>
            <a:ext cx="16081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Paris climate</a:t>
            </a:r>
          </a:p>
          <a:p>
            <a:r>
              <a:rPr lang="en-US" sz="1800" b="1" dirty="0"/>
              <a:t>t</a:t>
            </a:r>
            <a:r>
              <a:rPr lang="en-US" sz="1800" b="1" dirty="0" smtClean="0"/>
              <a:t>argets;</a:t>
            </a:r>
          </a:p>
          <a:p>
            <a:r>
              <a:rPr lang="en-US" sz="1800" b="1" dirty="0" smtClean="0"/>
              <a:t>Biosphere</a:t>
            </a:r>
          </a:p>
          <a:p>
            <a:r>
              <a:rPr lang="en-US" sz="1800" b="1" dirty="0"/>
              <a:t>r</a:t>
            </a:r>
            <a:r>
              <a:rPr lang="en-US" sz="1800" b="1" dirty="0" smtClean="0"/>
              <a:t>estoration</a:t>
            </a:r>
            <a:endParaRPr lang="en-US" sz="1800" b="1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5447928" y="3116867"/>
            <a:ext cx="938763" cy="24012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6259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369" y="1230923"/>
            <a:ext cx="8182709" cy="515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25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45075"/>
            <a:ext cx="9144000" cy="596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5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 flipV="1">
            <a:off x="-1981200" y="457200"/>
            <a:ext cx="228600" cy="228600"/>
          </a:xfrm>
        </p:spPr>
        <p:txBody>
          <a:bodyPr/>
          <a:lstStyle/>
          <a:p>
            <a:endParaRPr lang="sv-SE" sz="40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1531938" y="5867400"/>
            <a:ext cx="160338" cy="76200"/>
          </a:xfrm>
        </p:spPr>
        <p:txBody>
          <a:bodyPr/>
          <a:lstStyle/>
          <a:p>
            <a:endParaRPr lang="sv-SE" sz="700">
              <a:latin typeface="Helvetica" charset="0"/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2209801" y="1981201"/>
            <a:ext cx="184731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fr-FR">
              <a:latin typeface="Palatino" charset="0"/>
            </a:endParaRPr>
          </a:p>
          <a:p>
            <a:endParaRPr lang="fr-FR" sz="1200">
              <a:latin typeface="Palatino" charset="0"/>
            </a:endParaRPr>
          </a:p>
          <a:p>
            <a:endParaRPr lang="fr-FR" sz="1200">
              <a:latin typeface="Palatino" charset="0"/>
            </a:endParaRPr>
          </a:p>
          <a:p>
            <a:endParaRPr lang="fr-FR" sz="1200">
              <a:latin typeface="Palatino" charset="0"/>
            </a:endParaRPr>
          </a:p>
          <a:p>
            <a:endParaRPr lang="fr-FR">
              <a:latin typeface="Palatino" charset="0"/>
            </a:endParaRPr>
          </a:p>
          <a:p>
            <a:endParaRPr lang="sv-SE">
              <a:latin typeface="Times" charset="0"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2971800" y="835027"/>
            <a:ext cx="1846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sv-SE">
              <a:latin typeface="Times" charset="0"/>
            </a:endParaRPr>
          </a:p>
        </p:txBody>
      </p:sp>
      <p:pic>
        <p:nvPicPr>
          <p:cNvPr id="3079" name="Picture 7" descr="s-01-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20" y="1600200"/>
            <a:ext cx="5112568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82" name="Line 10"/>
          <p:cNvSpPr>
            <a:spLocks noChangeShapeType="1"/>
          </p:cNvSpPr>
          <p:nvPr/>
        </p:nvSpPr>
        <p:spPr bwMode="auto">
          <a:xfrm>
            <a:off x="5807968" y="3332989"/>
            <a:ext cx="432048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5" name="Line 13"/>
          <p:cNvSpPr>
            <a:spLocks noChangeShapeType="1"/>
          </p:cNvSpPr>
          <p:nvPr/>
        </p:nvSpPr>
        <p:spPr bwMode="auto">
          <a:xfrm>
            <a:off x="6019800" y="3124200"/>
            <a:ext cx="1876400" cy="1676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7501906" y="5387057"/>
            <a:ext cx="237276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Tahoma" charset="0"/>
              </a:rPr>
              <a:t>Hunter-gatherer </a:t>
            </a:r>
            <a:endParaRPr lang="en-US" sz="2000" b="1">
              <a:solidFill>
                <a:schemeClr val="bg1"/>
              </a:solidFill>
              <a:latin typeface="Tahoma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Tahoma" charset="0"/>
              </a:rPr>
              <a:t>societies </a:t>
            </a:r>
            <a:r>
              <a:rPr lang="en-US" sz="2000" b="1" dirty="0">
                <a:solidFill>
                  <a:schemeClr val="bg1"/>
                </a:solidFill>
                <a:latin typeface="Tahoma" charset="0"/>
              </a:rPr>
              <a:t>only</a:t>
            </a:r>
            <a:endParaRPr lang="en-US" sz="2000" dirty="0">
              <a:latin typeface="Tahoma" charset="0"/>
            </a:endParaRPr>
          </a:p>
        </p:txBody>
      </p:sp>
      <p:sp>
        <p:nvSpPr>
          <p:cNvPr id="3089" name="Text Box 17"/>
          <p:cNvSpPr txBox="1">
            <a:spLocks noChangeArrowheads="1"/>
          </p:cNvSpPr>
          <p:nvPr/>
        </p:nvSpPr>
        <p:spPr bwMode="auto">
          <a:xfrm>
            <a:off x="8744598" y="3729477"/>
            <a:ext cx="168329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latin typeface="Tahoma" charset="0"/>
              </a:rPr>
              <a:t>Beginning of agriculture</a:t>
            </a:r>
            <a:endParaRPr lang="en-US" sz="2000" dirty="0">
              <a:latin typeface="Palatino" charset="0"/>
            </a:endParaRPr>
          </a:p>
        </p:txBody>
      </p:sp>
      <p:sp>
        <p:nvSpPr>
          <p:cNvPr id="3090" name="Text Box 18"/>
          <p:cNvSpPr txBox="1">
            <a:spLocks noChangeArrowheads="1"/>
          </p:cNvSpPr>
          <p:nvPr/>
        </p:nvSpPr>
        <p:spPr bwMode="auto">
          <a:xfrm>
            <a:off x="5129377" y="6405332"/>
            <a:ext cx="55106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Tahoma" charset="0"/>
              </a:rPr>
              <a:t>Adapted from Steffen et al. 2004; ice core data from Petit et al. 1999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4311348" y="1588276"/>
            <a:ext cx="3672408" cy="7606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575720" y="1508787"/>
            <a:ext cx="841648" cy="3749013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769442" y="2102890"/>
            <a:ext cx="395510" cy="69607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462018" y="2205827"/>
            <a:ext cx="438562" cy="53277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986264" y="2166083"/>
            <a:ext cx="829816" cy="51089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420232" y="2558590"/>
            <a:ext cx="337592" cy="34200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Parallelogram 8"/>
          <p:cNvSpPr/>
          <p:nvPr/>
        </p:nvSpPr>
        <p:spPr bwMode="auto">
          <a:xfrm>
            <a:off x="7043362" y="2102891"/>
            <a:ext cx="937561" cy="635709"/>
          </a:xfrm>
          <a:prstGeom prst="parallelogram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433732" y="3624169"/>
            <a:ext cx="3503992" cy="74281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433641" y="3411672"/>
            <a:ext cx="514183" cy="44597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187251" y="3315614"/>
            <a:ext cx="309743" cy="4743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 flipH="1">
            <a:off x="6823434" y="3411672"/>
            <a:ext cx="276775" cy="48728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7835114" y="3449523"/>
            <a:ext cx="57182" cy="49161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7773510" y="2484863"/>
            <a:ext cx="288032" cy="384043"/>
          </a:xfrm>
          <a:prstGeom prst="ellipse">
            <a:avLst/>
          </a:prstGeom>
          <a:solidFill>
            <a:schemeClr val="accent1">
              <a:alpha val="0"/>
            </a:schemeClr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Line 15"/>
          <p:cNvSpPr>
            <a:spLocks noChangeShapeType="1"/>
          </p:cNvSpPr>
          <p:nvPr/>
        </p:nvSpPr>
        <p:spPr bwMode="auto">
          <a:xfrm flipH="1" flipV="1">
            <a:off x="8087612" y="2799849"/>
            <a:ext cx="1201352" cy="801103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Line 14"/>
          <p:cNvSpPr>
            <a:spLocks noChangeShapeType="1"/>
          </p:cNvSpPr>
          <p:nvPr/>
        </p:nvSpPr>
        <p:spPr bwMode="auto">
          <a:xfrm flipH="1" flipV="1">
            <a:off x="6958000" y="3304847"/>
            <a:ext cx="1219151" cy="2088935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Line 11"/>
          <p:cNvSpPr>
            <a:spLocks noChangeShapeType="1"/>
          </p:cNvSpPr>
          <p:nvPr/>
        </p:nvSpPr>
        <p:spPr bwMode="auto">
          <a:xfrm flipV="1">
            <a:off x="5807968" y="3395544"/>
            <a:ext cx="116596" cy="1809325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600495" y="5281881"/>
            <a:ext cx="27715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ahoma" charset="0"/>
              </a:rPr>
              <a:t>Evolution of fully modern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Tahoma" charset="0"/>
              </a:rPr>
              <a:t>humans in Africa</a:t>
            </a:r>
          </a:p>
          <a:p>
            <a:endParaRPr lang="en-US" sz="2000" dirty="0">
              <a:latin typeface="Tahoma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340816" y="1208896"/>
            <a:ext cx="4664972" cy="70793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85701" y="240470"/>
            <a:ext cx="437491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Human Development 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a</a:t>
            </a:r>
            <a:r>
              <a:rPr lang="en-US" sz="1600" b="1" dirty="0">
                <a:solidFill>
                  <a:schemeClr val="bg1"/>
                </a:solidFill>
              </a:rPr>
              <a:t>nd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t</a:t>
            </a:r>
            <a:r>
              <a:rPr lang="en-US" sz="3200" b="1" dirty="0">
                <a:solidFill>
                  <a:schemeClr val="bg1"/>
                </a:solidFill>
              </a:rPr>
              <a:t>he Earth System 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38" name="Picture 37" descr="G:\vOStore\Pictures\Work Pictures\2009-01 Antarctica\2009-01-01 Totten\DSC03205.JPG"/>
          <p:cNvPicPr>
            <a:picLocks noChangeAspect="1" noChangeArrowheads="1"/>
          </p:cNvPicPr>
          <p:nvPr/>
        </p:nvPicPr>
        <p:blipFill>
          <a:blip r:embed="rId4" cstate="print"/>
          <a:srcRect l="6743"/>
          <a:stretch>
            <a:fillRect/>
          </a:stretch>
        </p:blipFill>
        <p:spPr bwMode="auto">
          <a:xfrm>
            <a:off x="2403" y="1497245"/>
            <a:ext cx="2148716" cy="3216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38" descr="DSC0307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27" y="37442"/>
            <a:ext cx="2176474" cy="1562758"/>
          </a:xfrm>
          <a:prstGeom prst="rect">
            <a:avLst/>
          </a:prstGeom>
        </p:spPr>
      </p:pic>
      <p:pic>
        <p:nvPicPr>
          <p:cNvPr id="41" name="Picture 3" descr="G:\vOStore\Pictures\Work Pictures\2008-01 Casey LD\2008-01-17 Law Dome Robs pics\IMG_016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77" y="4638147"/>
            <a:ext cx="2449744" cy="2219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2" descr="G:\vOStore\Pictures\Work Pictures\2004-10 V1 Pic Share\LD 2004 group collection\Tas pics\10.25-10.31 LD Camp Life\TasvO - 045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70402" y="5291380"/>
            <a:ext cx="1325587" cy="1594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71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464471"/>
            <a:ext cx="6172200" cy="39290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464471"/>
            <a:ext cx="6172200" cy="39290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95600" y="480743"/>
            <a:ext cx="6942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Holocene Reference Point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21303" y="5436368"/>
            <a:ext cx="59961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Data from Petit et al. 1999, labeled as in Young and Steffen 2009.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492" y="1451399"/>
            <a:ext cx="6172200" cy="39290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07968" y="5877272"/>
            <a:ext cx="4381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Source: J. </a:t>
            </a:r>
            <a:r>
              <a:rPr lang="en-US" sz="1400" b="1" dirty="0" err="1">
                <a:solidFill>
                  <a:schemeClr val="bg1"/>
                </a:solidFill>
              </a:rPr>
              <a:t>Rockstr</a:t>
            </a:r>
            <a:r>
              <a:rPr lang="en-GB" sz="1400" b="1" dirty="0" err="1">
                <a:solidFill>
                  <a:schemeClr val="bg1"/>
                </a:solidFill>
                <a:cs typeface="TheSans Regular"/>
              </a:rPr>
              <a:t>ö</a:t>
            </a:r>
            <a:r>
              <a:rPr lang="en-US" sz="1400" b="1" dirty="0">
                <a:solidFill>
                  <a:schemeClr val="bg1"/>
                </a:solidFill>
              </a:rPr>
              <a:t>m and N. </a:t>
            </a:r>
            <a:r>
              <a:rPr lang="en-US" sz="1400" b="1" dirty="0" err="1">
                <a:solidFill>
                  <a:schemeClr val="bg1"/>
                </a:solidFill>
              </a:rPr>
              <a:t>Nakicenovic</a:t>
            </a:r>
            <a:endParaRPr lang="en-US" sz="1400" b="1" dirty="0">
              <a:solidFill>
                <a:schemeClr val="bg1"/>
              </a:solidFill>
            </a:endParaRPr>
          </a:p>
          <a:p>
            <a:r>
              <a:rPr lang="en-US" sz="1400" b="1" dirty="0">
                <a:solidFill>
                  <a:schemeClr val="bg1"/>
                </a:solidFill>
              </a:rPr>
              <a:t>Data from Petit et al. 1999 and Oppenheimer 2004</a:t>
            </a:r>
          </a:p>
        </p:txBody>
      </p:sp>
    </p:spTree>
    <p:extLst>
      <p:ext uri="{BB962C8B-B14F-4D97-AF65-F5344CB8AC3E}">
        <p14:creationId xmlns:p14="http://schemas.microsoft.com/office/powerpoint/2010/main" val="163696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06218" y="476672"/>
            <a:ext cx="9264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Observed increase in global temperature</a:t>
            </a:r>
            <a:endParaRPr lang="en-US" sz="3600" b="1" dirty="0" smtClean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18641" y="6090748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WMO 2020</a:t>
            </a:r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696" y="1598582"/>
            <a:ext cx="9321800" cy="43434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2565400" y="1943100"/>
            <a:ext cx="0" cy="2286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124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63752" y="646770"/>
            <a:ext cx="3967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/>
              </a:rPr>
              <a:t>Rates of Change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7044" y="1722929"/>
            <a:ext cx="10206640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Tahoma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Tahoma"/>
              </a:rPr>
              <a:t>Rate of atmospheric CO</a:t>
            </a:r>
            <a:r>
              <a:rPr lang="en-US" sz="2800" b="1" baseline="-25000" dirty="0">
                <a:solidFill>
                  <a:schemeClr val="bg1"/>
                </a:solidFill>
                <a:latin typeface="Tahoma"/>
              </a:rPr>
              <a:t>2</a:t>
            </a:r>
            <a:r>
              <a:rPr lang="en-US" sz="2800" b="1" dirty="0">
                <a:solidFill>
                  <a:schemeClr val="bg1"/>
                </a:solidFill>
                <a:latin typeface="Tahoma"/>
              </a:rPr>
              <a:t> increase over the past two</a:t>
            </a:r>
          </a:p>
          <a:p>
            <a:r>
              <a:rPr lang="en-US" sz="2800" b="1" dirty="0">
                <a:solidFill>
                  <a:schemeClr val="bg1"/>
                </a:solidFill>
                <a:latin typeface="Tahoma"/>
              </a:rPr>
              <a:t>decades is about 100 times the maximum rate during</a:t>
            </a:r>
          </a:p>
          <a:p>
            <a:r>
              <a:rPr lang="en-US" sz="2800" b="1" dirty="0">
                <a:solidFill>
                  <a:schemeClr val="bg1"/>
                </a:solidFill>
                <a:latin typeface="Tahoma"/>
              </a:rPr>
              <a:t>the last </a:t>
            </a:r>
            <a:r>
              <a:rPr lang="en-US" sz="2800" b="1" dirty="0" err="1">
                <a:solidFill>
                  <a:schemeClr val="bg1"/>
                </a:solidFill>
                <a:latin typeface="Tahoma"/>
              </a:rPr>
              <a:t>deglaciation</a:t>
            </a:r>
            <a:r>
              <a:rPr lang="en-US" sz="2800" b="1" dirty="0">
                <a:solidFill>
                  <a:schemeClr val="bg1"/>
                </a:solidFill>
                <a:latin typeface="Tahoma"/>
              </a:rPr>
              <a:t>.</a:t>
            </a:r>
          </a:p>
          <a:p>
            <a:endParaRPr lang="en-US" sz="2800" b="1" dirty="0">
              <a:solidFill>
                <a:schemeClr val="bg1"/>
              </a:solidFill>
              <a:latin typeface="Tahoma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Tahoma"/>
              </a:rPr>
              <a:t>Since 1970 the global average temperature has risen at</a:t>
            </a:r>
          </a:p>
          <a:p>
            <a:r>
              <a:rPr lang="en-US" sz="2800" b="1" dirty="0">
                <a:solidFill>
                  <a:schemeClr val="bg1"/>
                </a:solidFill>
                <a:latin typeface="Tahoma"/>
              </a:rPr>
              <a:t>a rate about 170 times the background rate over the </a:t>
            </a:r>
          </a:p>
          <a:p>
            <a:r>
              <a:rPr lang="en-US" sz="2800" b="1" dirty="0">
                <a:solidFill>
                  <a:schemeClr val="bg1"/>
                </a:solidFill>
                <a:latin typeface="Tahoma"/>
              </a:rPr>
              <a:t>past 7,000 years of the Holocene, and in the opposite</a:t>
            </a:r>
          </a:p>
          <a:p>
            <a:r>
              <a:rPr lang="en-US" sz="2800" b="1" dirty="0">
                <a:solidFill>
                  <a:schemeClr val="bg1"/>
                </a:solidFill>
                <a:latin typeface="Tahoma"/>
              </a:rPr>
              <a:t>direction.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07568" y="6309321"/>
            <a:ext cx="7785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ahoma"/>
              </a:rPr>
              <a:t>De </a:t>
            </a:r>
            <a:r>
              <a:rPr lang="en-US" sz="1400" b="1" dirty="0" err="1">
                <a:solidFill>
                  <a:schemeClr val="bg1"/>
                </a:solidFill>
                <a:latin typeface="Tahoma"/>
              </a:rPr>
              <a:t>Vos</a:t>
            </a:r>
            <a:r>
              <a:rPr lang="en-US" sz="1400" b="1" dirty="0">
                <a:solidFill>
                  <a:schemeClr val="bg1"/>
                </a:solidFill>
                <a:latin typeface="Tahoma"/>
              </a:rPr>
              <a:t> et al. 2014; Wolff 2011; </a:t>
            </a:r>
            <a:r>
              <a:rPr lang="en-US" sz="1400" b="1" dirty="0" err="1">
                <a:solidFill>
                  <a:schemeClr val="bg1"/>
                </a:solidFill>
                <a:latin typeface="Tahoma"/>
              </a:rPr>
              <a:t>Marcott</a:t>
            </a:r>
            <a:r>
              <a:rPr lang="en-US" sz="1400" b="1" dirty="0">
                <a:solidFill>
                  <a:schemeClr val="bg1"/>
                </a:solidFill>
                <a:latin typeface="Tahoma"/>
              </a:rPr>
              <a:t> et al. 2013; NOAA 2016; Canfield et al. 2010</a:t>
            </a:r>
          </a:p>
        </p:txBody>
      </p:sp>
    </p:spTree>
    <p:extLst>
      <p:ext uri="{BB962C8B-B14F-4D97-AF65-F5344CB8AC3E}">
        <p14:creationId xmlns:p14="http://schemas.microsoft.com/office/powerpoint/2010/main" val="107197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1" descr="Cambridgeshire fiel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71664" y="1052737"/>
            <a:ext cx="64257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Human Transformation of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the Biosphere</a:t>
            </a:r>
          </a:p>
        </p:txBody>
      </p:sp>
    </p:spTree>
    <p:extLst>
      <p:ext uri="{BB962C8B-B14F-4D97-AF65-F5344CB8AC3E}">
        <p14:creationId xmlns:p14="http://schemas.microsoft.com/office/powerpoint/2010/main" val="103751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421" y="1166523"/>
            <a:ext cx="8153400" cy="5168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23792" y="6391156"/>
            <a:ext cx="782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Intergovernmental Science-Policy Platform on Biodiversity and Ecosystem Services, 2019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43673" y="281549"/>
            <a:ext cx="6323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Nature’s Dangerous Decline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25011" y="1772535"/>
            <a:ext cx="8916222" cy="95410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Nature is declining globally at rates unprecedented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In human history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55442" y="3058475"/>
            <a:ext cx="10769294" cy="95410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Around 1 million animal and plant species are now threatened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with extinction, many within decades.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71464" y="4628161"/>
            <a:ext cx="9125752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The web of life on Earth is getting smaller and increasingly frayed.</a:t>
            </a:r>
          </a:p>
        </p:txBody>
      </p:sp>
    </p:spTree>
    <p:extLst>
      <p:ext uri="{BB962C8B-B14F-4D97-AF65-F5344CB8AC3E}">
        <p14:creationId xmlns:p14="http://schemas.microsoft.com/office/powerpoint/2010/main" val="201584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633" y="0"/>
            <a:ext cx="478667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0"/>
            <a:ext cx="3810000" cy="2857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6320" y="2882628"/>
            <a:ext cx="1691680" cy="19865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19536" y="620688"/>
            <a:ext cx="8275022" cy="397031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Global </a:t>
            </a:r>
            <a:r>
              <a:rPr lang="en-US" sz="2800" b="1" dirty="0" err="1">
                <a:solidFill>
                  <a:schemeClr val="bg1"/>
                </a:solidFill>
              </a:rPr>
              <a:t>homogenisation</a:t>
            </a:r>
            <a:r>
              <a:rPr lang="en-US" sz="2800" b="1" dirty="0">
                <a:solidFill>
                  <a:schemeClr val="bg1"/>
                </a:solidFill>
              </a:rPr>
              <a:t> of flora and fauna</a:t>
            </a:r>
          </a:p>
          <a:p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2800" b="1" i="1" dirty="0">
                <a:solidFill>
                  <a:schemeClr val="bg1"/>
                </a:solidFill>
              </a:rPr>
              <a:t>Homo sapiens </a:t>
            </a:r>
            <a:r>
              <a:rPr lang="en-US" sz="2800" b="1" dirty="0" err="1">
                <a:solidFill>
                  <a:schemeClr val="bg1"/>
                </a:solidFill>
              </a:rPr>
              <a:t>comandeering</a:t>
            </a:r>
            <a:r>
              <a:rPr lang="en-US" sz="2800" b="1" dirty="0">
                <a:solidFill>
                  <a:schemeClr val="bg1"/>
                </a:solidFill>
              </a:rPr>
              <a:t> 25-40% of NPP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and mining fossil NPP</a:t>
            </a:r>
          </a:p>
          <a:p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2800" b="1" dirty="0">
                <a:solidFill>
                  <a:schemeClr val="bg1"/>
                </a:solidFill>
              </a:rPr>
              <a:t>Human-directed evolution of other species</a:t>
            </a:r>
          </a:p>
          <a:p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2800" b="1" dirty="0">
                <a:solidFill>
                  <a:schemeClr val="bg1"/>
                </a:solidFill>
              </a:rPr>
              <a:t>Increasing interaction of the biosphere with the</a:t>
            </a:r>
          </a:p>
          <a:p>
            <a:r>
              <a:rPr lang="en-US" sz="2800" b="1" dirty="0" err="1">
                <a:solidFill>
                  <a:schemeClr val="bg1"/>
                </a:solidFill>
              </a:rPr>
              <a:t>technosphere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73722" y="5085185"/>
            <a:ext cx="6938694" cy="120032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Signs of a New, Third Stage of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Biosphere Evolution</a:t>
            </a:r>
          </a:p>
        </p:txBody>
      </p:sp>
    </p:spTree>
    <p:extLst>
      <p:ext uri="{BB962C8B-B14F-4D97-AF65-F5344CB8AC3E}">
        <p14:creationId xmlns:p14="http://schemas.microsoft.com/office/powerpoint/2010/main" val="41617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06218" y="476672"/>
            <a:ext cx="9264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Observed increase in global temperature</a:t>
            </a:r>
            <a:endParaRPr lang="en-US" sz="3600" b="1" dirty="0" smtClean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18641" y="6090748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WMO 2020</a:t>
            </a:r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696" y="1598582"/>
            <a:ext cx="9321800" cy="43434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2565400" y="1943100"/>
            <a:ext cx="0" cy="2286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864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6248</TotalTime>
  <Words>527</Words>
  <Application>Microsoft Macintosh PowerPoint</Application>
  <PresentationFormat>Widescreen</PresentationFormat>
  <Paragraphs>130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Calibri Bold</vt:lpstr>
      <vt:lpstr>Helvetica</vt:lpstr>
      <vt:lpstr>ＭＳ Ｐゴシック</vt:lpstr>
      <vt:lpstr>Palatino</vt:lpstr>
      <vt:lpstr>Tahoma</vt:lpstr>
      <vt:lpstr>Tahoma Bold</vt:lpstr>
      <vt:lpstr>TheSans Regular</vt:lpstr>
      <vt:lpstr>Times</vt:lpstr>
      <vt:lpstr>Times New Roman</vt:lpstr>
      <vt:lpstr>Arial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Temperature rise:  Beyond the envelope of natural variability!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Will Steffen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Steffen</dc:creator>
  <cp:lastModifiedBy>will.steffen@anu.edu.au</cp:lastModifiedBy>
  <cp:revision>439</cp:revision>
  <dcterms:created xsi:type="dcterms:W3CDTF">2010-10-16T05:05:05Z</dcterms:created>
  <dcterms:modified xsi:type="dcterms:W3CDTF">2020-11-30T08:48:16Z</dcterms:modified>
</cp:coreProperties>
</file>